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3" r:id="rId2"/>
    <p:sldId id="264" r:id="rId3"/>
    <p:sldId id="257" r:id="rId4"/>
    <p:sldId id="258" r:id="rId5"/>
    <p:sldId id="259" r:id="rId6"/>
    <p:sldId id="261" r:id="rId7"/>
    <p:sldId id="260" r:id="rId8"/>
    <p:sldId id="262"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50" autoAdjust="0"/>
  </p:normalViewPr>
  <p:slideViewPr>
    <p:cSldViewPr snapToGrid="0">
      <p:cViewPr varScale="1">
        <p:scale>
          <a:sx n="73" d="100"/>
          <a:sy n="73" d="100"/>
        </p:scale>
        <p:origin x="3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0233CA-DA17-4448-B12E-3212696AE22B}" type="datetimeFigureOut">
              <a:rPr lang="en-US" smtClean="0"/>
              <a:t>8/3/2021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1149E1-DAA2-4B1F-94AE-05DA9126A227}" type="slidenum">
              <a:rPr lang="en-US" smtClean="0"/>
              <a:t>‹#›</a:t>
            </a:fld>
            <a:endParaRPr lang="en-US"/>
          </a:p>
        </p:txBody>
      </p:sp>
    </p:spTree>
    <p:extLst>
      <p:ext uri="{BB962C8B-B14F-4D97-AF65-F5344CB8AC3E}">
        <p14:creationId xmlns:p14="http://schemas.microsoft.com/office/powerpoint/2010/main" val="2889746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Tricare is the system that combines resources of civilian healthcare services with military clinics and hospitals to offer such health services to military members all over the world. The health care delivery system was previously known as Civilian Health and Medical Program of the Uniformed Services. Tricare is managed by the defense health Agency under the governance of the Assistant Secretary of Defense (Health Affairs) (Congressional Research Service (CRS)., 2020).</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Mike Ellis, chief of the Policy and Programs section of TRICARE Health Plan at the Defense Health Agency, revealed that the largest transformation for the organization was Tricare for life, which offers retirees a chance to enroll in Medicare and only pay Medicare Part B premiums to retain coverage of TRICARE. This enrollment is under no registration fees and at no point do beneficiaries pay out of pocket for services (Tricare.mil, 2018).</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During their recent open enrollment season that closed in Dec 2020, Tricare made it a requirement for Beneficiaries in Medicare group A of Tricare Select to pay congressional enrollment fees and around 850,000 beneficiaries were eligible in the group. The enrollment fees decided on for 2021 were: will be $12.50 monthly ($150 yearly) for individual beneficiaries in Group A or $25 monthly ($300 yearly) for families. (Military Health System Communications Office, 11/25/2020). Tricare also revealed that the costs for the Tricare young adult full program will also experience a rise attributed to the fact that beneficiaries (people below age of 26) have been proven to use more medical services.</a:t>
            </a:r>
          </a:p>
          <a:p>
            <a:endParaRPr lang="en-US" dirty="0"/>
          </a:p>
        </p:txBody>
      </p:sp>
      <p:sp>
        <p:nvSpPr>
          <p:cNvPr id="4" name="Slide Number Placeholder 3"/>
          <p:cNvSpPr>
            <a:spLocks noGrp="1"/>
          </p:cNvSpPr>
          <p:nvPr>
            <p:ph type="sldNum" sz="quarter" idx="5"/>
          </p:nvPr>
        </p:nvSpPr>
        <p:spPr/>
        <p:txBody>
          <a:bodyPr/>
          <a:lstStyle/>
          <a:p>
            <a:fld id="{8A1149E1-DAA2-4B1F-94AE-05DA9126A227}" type="slidenum">
              <a:rPr lang="en-US" smtClean="0"/>
              <a:t>3</a:t>
            </a:fld>
            <a:endParaRPr lang="en-US"/>
          </a:p>
        </p:txBody>
      </p:sp>
    </p:spTree>
    <p:extLst>
      <p:ext uri="{BB962C8B-B14F-4D97-AF65-F5344CB8AC3E}">
        <p14:creationId xmlns:p14="http://schemas.microsoft.com/office/powerpoint/2010/main" val="42538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rtl="0"/>
            <a:r>
              <a:rPr lang="en-US" sz="1200" kern="1200" dirty="0">
                <a:solidFill>
                  <a:schemeClr val="tx1"/>
                </a:solidFill>
                <a:effectLst/>
                <a:latin typeface="+mn-lt"/>
                <a:ea typeface="+mn-ea"/>
                <a:cs typeface="+mn-cs"/>
              </a:rPr>
              <a:t>Tricare Prime – Managed option available in Prime Service areas. Members eligible for participation include; Active duty service members and their families, non-activated and activated guard members, survivors, retired members of service and their families, and medal of honor recipients. The plan works by assigning primary care managers to members and the PCM can refer patients to other specialists for care they can not provide. The only payment involved is the annual membership fee (Congressional Research Service (CRS)., 2020).</a:t>
            </a:r>
          </a:p>
          <a:p>
            <a:pPr lvl="0" rt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Tricare Select - Self-managed, preferred-provider option. The Tricare plan allows its Members greater flexibility by allowing them to take control of their own health care and does not require patients to be referred for special care. Beneficiaries are subjected to annual enrollment fees. Members eligible for participation include; Active duty service members and their families, non-activated and activated guard members, survivors, retired members of service and their families, and medal of honor recipients (TRICARE Select, n.d.).</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Tricare Young adult -  Plan that qualified adults can purchase after their eligibility for "Normal" TRICARE coverage ends at age 21 or 22+ if enrolled in college. Eligible participants include; Unmarried individuals and individuals below 26 years who do not qualify for regular Tricare coverage. Young Adult Payments are based on :The option selected when individuals are enrolling (i.e. Prime/select), military status of sponsor and what care is received. (TRICARE, 2016)</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TRICARE for Life -  In general, certain retired TRICARE beneficiaries must enroll in Medicare and pay Medicare Part B premiums to retain TRICARE coverage. The coverage provided is known as TRICARE for Life. There is no enrollment fee or premium; beneficiaries pay no out-of-pocket costs for services covered by both Medicare and TRICARE for Life.</a:t>
            </a:r>
          </a:p>
          <a:p>
            <a:endParaRPr lang="en-US" dirty="0"/>
          </a:p>
        </p:txBody>
      </p:sp>
      <p:sp>
        <p:nvSpPr>
          <p:cNvPr id="4" name="Slide Number Placeholder 3"/>
          <p:cNvSpPr>
            <a:spLocks noGrp="1"/>
          </p:cNvSpPr>
          <p:nvPr>
            <p:ph type="sldNum" sz="quarter" idx="5"/>
          </p:nvPr>
        </p:nvSpPr>
        <p:spPr/>
        <p:txBody>
          <a:bodyPr/>
          <a:lstStyle/>
          <a:p>
            <a:fld id="{8A1149E1-DAA2-4B1F-94AE-05DA9126A227}" type="slidenum">
              <a:rPr lang="en-US" smtClean="0"/>
              <a:t>4</a:t>
            </a:fld>
            <a:endParaRPr lang="en-US"/>
          </a:p>
        </p:txBody>
      </p:sp>
    </p:spTree>
    <p:extLst>
      <p:ext uri="{BB962C8B-B14F-4D97-AF65-F5344CB8AC3E}">
        <p14:creationId xmlns:p14="http://schemas.microsoft.com/office/powerpoint/2010/main" val="3850024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Further on the a forementioned, they do not currently offer comprehensive coverage for alternative Treatments to families and members, </a:t>
            </a:r>
            <a:r>
              <a:rPr lang="en-US" dirty="0" err="1"/>
              <a:t>lasik</a:t>
            </a:r>
            <a:r>
              <a:rPr lang="en-US" dirty="0"/>
              <a:t> surgery and Psychogenic Surgery - TRICARE doesn’t cover surgery performed for psychological reasons.</a:t>
            </a:r>
          </a:p>
          <a:p>
            <a:endParaRPr lang="en-US" dirty="0"/>
          </a:p>
        </p:txBody>
      </p:sp>
      <p:sp>
        <p:nvSpPr>
          <p:cNvPr id="4" name="Slide Number Placeholder 3"/>
          <p:cNvSpPr>
            <a:spLocks noGrp="1"/>
          </p:cNvSpPr>
          <p:nvPr>
            <p:ph type="sldNum" sz="quarter" idx="5"/>
          </p:nvPr>
        </p:nvSpPr>
        <p:spPr/>
        <p:txBody>
          <a:bodyPr/>
          <a:lstStyle/>
          <a:p>
            <a:fld id="{8A1149E1-DAA2-4B1F-94AE-05DA9126A227}" type="slidenum">
              <a:rPr lang="en-US" smtClean="0"/>
              <a:t>5</a:t>
            </a:fld>
            <a:endParaRPr lang="en-US"/>
          </a:p>
        </p:txBody>
      </p:sp>
    </p:spTree>
    <p:extLst>
      <p:ext uri="{BB962C8B-B14F-4D97-AF65-F5344CB8AC3E}">
        <p14:creationId xmlns:p14="http://schemas.microsoft.com/office/powerpoint/2010/main" val="2022172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ADVANTAGES</a:t>
            </a:r>
          </a:p>
          <a:p>
            <a:pPr lvl="0"/>
            <a:r>
              <a:rPr lang="en-US" sz="1200" kern="1200" dirty="0">
                <a:solidFill>
                  <a:schemeClr val="tx1"/>
                </a:solidFill>
                <a:effectLst/>
                <a:latin typeface="+mn-lt"/>
                <a:ea typeface="+mn-ea"/>
                <a:cs typeface="+mn-cs"/>
              </a:rPr>
              <a:t>TRICARE health is a valuable service available. The healthcare delivery system aims to provide medical support to the military. Furthermore, apart from having access to military medical services, the beneficiaries have civilian medical services. </a:t>
            </a:r>
          </a:p>
          <a:p>
            <a:pPr lvl="0"/>
            <a:r>
              <a:rPr lang="en-US" sz="1200" kern="1200" dirty="0">
                <a:solidFill>
                  <a:schemeClr val="tx1"/>
                </a:solidFill>
                <a:effectLst/>
                <a:latin typeface="+mn-lt"/>
                <a:ea typeface="+mn-ea"/>
                <a:cs typeface="+mn-cs"/>
              </a:rPr>
              <a:t>TRICARE provides most outpatient and inpatient care services that have been proven to be necessary. </a:t>
            </a:r>
          </a:p>
          <a:p>
            <a:pPr lvl="0"/>
            <a:r>
              <a:rPr lang="en-US" sz="1200" kern="1200" dirty="0">
                <a:solidFill>
                  <a:schemeClr val="tx1"/>
                </a:solidFill>
                <a:effectLst/>
                <a:latin typeface="+mn-lt"/>
                <a:ea typeface="+mn-ea"/>
                <a:cs typeface="+mn-cs"/>
              </a:rPr>
              <a:t>Eligibility, application, and enrollment to covers provided by TRICARE is an easy process and incredibly easy to access. Automatically, active duty personnel are eligible and can access the services immediately. In addition, they offer qualifications for their families and can get them registered into the Defense Enrollment Eligibility Reporting System.</a:t>
            </a:r>
          </a:p>
          <a:p>
            <a:pPr lvl="0"/>
            <a:r>
              <a:rPr lang="en-US" sz="1200" kern="1200" dirty="0">
                <a:solidFill>
                  <a:schemeClr val="tx1"/>
                </a:solidFill>
                <a:effectLst/>
                <a:latin typeface="+mn-lt"/>
                <a:ea typeface="+mn-ea"/>
                <a:cs typeface="+mn-cs"/>
              </a:rPr>
              <a:t>VA Loans -  are also known as Veteran affairs loans. This is a loan offered by TRICARE to Veterans and is termed a beneficial military benefit. (Military.com, n.d.)</a:t>
            </a:r>
          </a:p>
          <a:p>
            <a:pPr lvl="0"/>
            <a:r>
              <a:rPr lang="en-US" sz="1200" kern="1200" dirty="0">
                <a:solidFill>
                  <a:schemeClr val="tx1"/>
                </a:solidFill>
                <a:effectLst/>
                <a:latin typeface="+mn-lt"/>
                <a:ea typeface="+mn-ea"/>
                <a:cs typeface="+mn-cs"/>
              </a:rPr>
              <a:t>Most TRICARE plans come with a healthcare provider, coverage and cost cuts, pharmacy, access to Veteran Affair resources, and dental benefits.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DISADVANTAGES</a:t>
            </a:r>
          </a:p>
          <a:p>
            <a:r>
              <a:rPr lang="en-US" sz="1200" kern="1200" dirty="0">
                <a:solidFill>
                  <a:schemeClr val="tx1"/>
                </a:solidFill>
                <a:effectLst/>
                <a:latin typeface="+mn-lt"/>
                <a:ea typeface="+mn-ea"/>
                <a:cs typeface="+mn-cs"/>
              </a:rPr>
              <a:t>Just like most existing healthcare plans, Tricare has its cons that need to be discussed.</a:t>
            </a:r>
          </a:p>
          <a:p>
            <a:r>
              <a:rPr lang="en-US" sz="1200" kern="1200" dirty="0">
                <a:solidFill>
                  <a:schemeClr val="tx1"/>
                </a:solidFill>
                <a:effectLst/>
                <a:latin typeface="+mn-lt"/>
                <a:ea typeface="+mn-ea"/>
                <a:cs typeface="+mn-cs"/>
              </a:rPr>
              <a:t>The Tricare health delivery system covers all medical procedures considered necessary and proved so, but here’s the catch - the healthcare system sets special limits or rules for some types of care. Others need prior authorization for the service to be provided. Furthermore, Tricare healthcare does not cover some healthcare services like abortions, Orthoptics, and chiropractic services. In addition, the healthcare provider does not offer any services for Vision therapy nor eye exercises, and eye training.</a:t>
            </a:r>
          </a:p>
          <a:p>
            <a:r>
              <a:rPr lang="en-US" sz="1200" kern="1200" dirty="0">
                <a:solidFill>
                  <a:schemeClr val="tx1"/>
                </a:solidFill>
                <a:effectLst/>
                <a:latin typeface="+mn-lt"/>
                <a:ea typeface="+mn-ea"/>
                <a:cs typeface="+mn-cs"/>
              </a:rPr>
              <a:t>Another area that Tricare displays a flaw is that it does not cover abortion procedures for pregnant women unless the mother's life is at imminent risk. Moreover, Tricare programs do not cover condoms, emergency contraceptives (but birth control methods that require prescription have coverage), cosmetic surgery and medication, treatments for obesity, and treatments for drug and alcohol addictions. (org, n.d.)</a:t>
            </a:r>
          </a:p>
          <a:p>
            <a:r>
              <a:rPr lang="en-US" sz="1200" kern="1200" dirty="0">
                <a:solidFill>
                  <a:schemeClr val="tx1"/>
                </a:solidFill>
                <a:effectLst/>
                <a:latin typeface="+mn-lt"/>
                <a:ea typeface="+mn-ea"/>
                <a:cs typeface="+mn-cs"/>
              </a:rPr>
              <a:t>Despite Tricare having an outward cheap nature, some costs and charges come in the form of premiums and per annum deductibles. The most cost-friendly plan is Tricare Prime.</a:t>
            </a:r>
          </a:p>
          <a:p>
            <a:r>
              <a:rPr lang="en-US" sz="1200" kern="1200" dirty="0">
                <a:solidFill>
                  <a:schemeClr val="tx1"/>
                </a:solidFill>
                <a:effectLst/>
                <a:latin typeface="+mn-lt"/>
                <a:ea typeface="+mn-ea"/>
                <a:cs typeface="+mn-cs"/>
              </a:rPr>
              <a:t> Mostly for benefits, the disadvantages vary from program to program.</a:t>
            </a:r>
          </a:p>
          <a:p>
            <a:endParaRPr lang="en-US" dirty="0"/>
          </a:p>
        </p:txBody>
      </p:sp>
      <p:sp>
        <p:nvSpPr>
          <p:cNvPr id="4" name="Slide Number Placeholder 3"/>
          <p:cNvSpPr>
            <a:spLocks noGrp="1"/>
          </p:cNvSpPr>
          <p:nvPr>
            <p:ph type="sldNum" sz="quarter" idx="5"/>
          </p:nvPr>
        </p:nvSpPr>
        <p:spPr/>
        <p:txBody>
          <a:bodyPr/>
          <a:lstStyle/>
          <a:p>
            <a:fld id="{8A1149E1-DAA2-4B1F-94AE-05DA9126A227}" type="slidenum">
              <a:rPr lang="en-US" smtClean="0"/>
              <a:t>6</a:t>
            </a:fld>
            <a:endParaRPr lang="en-US"/>
          </a:p>
        </p:txBody>
      </p:sp>
    </p:spTree>
    <p:extLst>
      <p:ext uri="{BB962C8B-B14F-4D97-AF65-F5344CB8AC3E}">
        <p14:creationId xmlns:p14="http://schemas.microsoft.com/office/powerpoint/2010/main" val="2689616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government has a responsibility to protect and advance the interests of society, which includes providing high-quality health care. (Medicine, 2018)</a:t>
            </a:r>
          </a:p>
          <a:p>
            <a:endParaRPr lang="en-US" sz="1200" kern="1200" dirty="0">
              <a:solidFill>
                <a:schemeClr val="tx1"/>
              </a:solidFill>
              <a:effectLst/>
              <a:latin typeface="+mn-lt"/>
              <a:ea typeface="+mn-ea"/>
              <a:cs typeface="+mn-cs"/>
            </a:endParaRPr>
          </a:p>
          <a:p>
            <a:pPr lvl="0" rtl="0"/>
            <a:r>
              <a:rPr lang="en-US" sz="1200" kern="1200" dirty="0">
                <a:solidFill>
                  <a:schemeClr val="tx1"/>
                </a:solidFill>
                <a:effectLst/>
                <a:latin typeface="+mn-lt"/>
                <a:ea typeface="+mn-ea"/>
                <a:cs typeface="+mn-cs"/>
              </a:rPr>
              <a:t>The government should take active steps in setting aside more funds to allocate to the Tricare health care system. With more funding from the government, they can issue free healthcare services to the less fortunate in society through the public health system. This will also allow the government to provide coverage for all medical services, including current exclusions on abortion and the rest.</a:t>
            </a:r>
          </a:p>
          <a:p>
            <a:pPr lvl="0"/>
            <a:r>
              <a:rPr lang="en-US" sz="1200" kern="1200" dirty="0">
                <a:solidFill>
                  <a:schemeClr val="tx1"/>
                </a:solidFill>
                <a:effectLst/>
                <a:latin typeface="+mn-lt"/>
                <a:ea typeface="+mn-ea"/>
                <a:cs typeface="+mn-cs"/>
              </a:rPr>
              <a:t>Skewed distribution of health facilities across all regions. The access to some of the plans is greatly affected by region; hence to be eligible for certain healthcare providers, you have to be located near their location. The government should proactively ensure the development of health facilities in each region to allow greater network access and an increase to eligible members for different plans. This will ensure that members who are restricted due to the region are also eligible for healthcare services.</a:t>
            </a:r>
          </a:p>
          <a:p>
            <a:pPr lvl="0"/>
            <a:r>
              <a:rPr lang="en-US" sz="1200" kern="1200" dirty="0">
                <a:solidFill>
                  <a:schemeClr val="tx1"/>
                </a:solidFill>
                <a:effectLst/>
                <a:latin typeface="+mn-lt"/>
                <a:ea typeface="+mn-ea"/>
                <a:cs typeface="+mn-cs"/>
              </a:rPr>
              <a:t>The government should ensure that Applied health services research is expanded and majorly emphasize and stress the development of knowledge, strategies, and tools that can impact quality enhancement in a wide variety of settings. With research comes great knowledge, and with knowledge, civilians can make informed healthcare decisions.</a:t>
            </a:r>
          </a:p>
          <a:p>
            <a:endParaRPr lang="en-US" dirty="0"/>
          </a:p>
        </p:txBody>
      </p:sp>
      <p:sp>
        <p:nvSpPr>
          <p:cNvPr id="4" name="Slide Number Placeholder 3"/>
          <p:cNvSpPr>
            <a:spLocks noGrp="1"/>
          </p:cNvSpPr>
          <p:nvPr>
            <p:ph type="sldNum" sz="quarter" idx="5"/>
          </p:nvPr>
        </p:nvSpPr>
        <p:spPr/>
        <p:txBody>
          <a:bodyPr/>
          <a:lstStyle/>
          <a:p>
            <a:fld id="{8A1149E1-DAA2-4B1F-94AE-05DA9126A227}" type="slidenum">
              <a:rPr lang="en-US" smtClean="0"/>
              <a:t>7</a:t>
            </a:fld>
            <a:endParaRPr lang="en-US"/>
          </a:p>
        </p:txBody>
      </p:sp>
    </p:spTree>
    <p:extLst>
      <p:ext uri="{BB962C8B-B14F-4D97-AF65-F5344CB8AC3E}">
        <p14:creationId xmlns:p14="http://schemas.microsoft.com/office/powerpoint/2010/main" val="1089825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1149E1-DAA2-4B1F-94AE-05DA9126A227}" type="slidenum">
              <a:rPr lang="en-US" smtClean="0"/>
              <a:t>8</a:t>
            </a:fld>
            <a:endParaRPr lang="en-US"/>
          </a:p>
        </p:txBody>
      </p:sp>
    </p:spTree>
    <p:extLst>
      <p:ext uri="{BB962C8B-B14F-4D97-AF65-F5344CB8AC3E}">
        <p14:creationId xmlns:p14="http://schemas.microsoft.com/office/powerpoint/2010/main" val="2647313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2460264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351420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23320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30920315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82182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2111520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2687990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53215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429575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7485CC-7EB6-41B8-A638-2309B29E632C}"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3008916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27485CC-7EB6-41B8-A638-2309B29E632C}" type="datetimeFigureOut">
              <a:rPr lang="en-US" smtClean="0"/>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578840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7485CC-7EB6-41B8-A638-2309B29E632C}" type="datetimeFigureOut">
              <a:rPr lang="en-US" smtClean="0"/>
              <a:t>8/3/2021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99548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7485CC-7EB6-41B8-A638-2309B29E632C}" type="datetimeFigureOut">
              <a:rPr lang="en-US" smtClean="0"/>
              <a:t>8/3/2021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177004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7485CC-7EB6-41B8-A638-2309B29E632C}" type="datetimeFigureOut">
              <a:rPr lang="en-US" smtClean="0"/>
              <a:t>8/3/2021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1132981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27485CC-7EB6-41B8-A638-2309B29E632C}" type="datetimeFigureOut">
              <a:rPr lang="en-US" smtClean="0"/>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1028256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7485CC-7EB6-41B8-A638-2309B29E632C}" type="datetimeFigureOut">
              <a:rPr lang="en-US" smtClean="0"/>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CAC37-6C6D-4FF5-A03C-591276F8560C}" type="slidenum">
              <a:rPr lang="en-US" smtClean="0"/>
              <a:t>‹#›</a:t>
            </a:fld>
            <a:endParaRPr lang="en-US"/>
          </a:p>
        </p:txBody>
      </p:sp>
    </p:spTree>
    <p:extLst>
      <p:ext uri="{BB962C8B-B14F-4D97-AF65-F5344CB8AC3E}">
        <p14:creationId xmlns:p14="http://schemas.microsoft.com/office/powerpoint/2010/main" val="252469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27485CC-7EB6-41B8-A638-2309B29E632C}" type="datetimeFigureOut">
              <a:rPr lang="en-US" smtClean="0"/>
              <a:t>8/3/2021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1CAC37-6C6D-4FF5-A03C-591276F8560C}" type="slidenum">
              <a:rPr lang="en-US" smtClean="0"/>
              <a:t>‹#›</a:t>
            </a:fld>
            <a:endParaRPr lang="en-US"/>
          </a:p>
        </p:txBody>
      </p:sp>
    </p:spTree>
    <p:extLst>
      <p:ext uri="{BB962C8B-B14F-4D97-AF65-F5344CB8AC3E}">
        <p14:creationId xmlns:p14="http://schemas.microsoft.com/office/powerpoint/2010/main" val="36438462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2FF8B3-0753-4654-AA91-3A24B0B5BCF6}"/>
              </a:ext>
            </a:extLst>
          </p:cNvPr>
          <p:cNvSpPr txBox="1"/>
          <p:nvPr/>
        </p:nvSpPr>
        <p:spPr>
          <a:xfrm>
            <a:off x="2083526" y="3244334"/>
            <a:ext cx="6100354" cy="1323439"/>
          </a:xfrm>
          <a:prstGeom prst="rect">
            <a:avLst/>
          </a:prstGeom>
          <a:noFill/>
        </p:spPr>
        <p:txBody>
          <a:bodyPr wrap="square">
            <a:spAutoFit/>
          </a:bodyPr>
          <a:lstStyle/>
          <a:p>
            <a:pPr algn="ctr"/>
            <a:r>
              <a:rPr lang="en-US" sz="4000" dirty="0">
                <a:latin typeface="Times New Roman" panose="02020603050405020304" pitchFamily="18" charset="0"/>
                <a:cs typeface="Times New Roman" panose="02020603050405020304" pitchFamily="18" charset="0"/>
              </a:rPr>
              <a:t>TRICARE HEALTH CARE DELIVERY SYSTEM</a:t>
            </a:r>
          </a:p>
        </p:txBody>
      </p:sp>
    </p:spTree>
    <p:extLst>
      <p:ext uri="{BB962C8B-B14F-4D97-AF65-F5344CB8AC3E}">
        <p14:creationId xmlns:p14="http://schemas.microsoft.com/office/powerpoint/2010/main" val="512823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5DA64C-BE46-4845-B346-1D0B7B14E485}"/>
              </a:ext>
            </a:extLst>
          </p:cNvPr>
          <p:cNvSpPr txBox="1"/>
          <p:nvPr/>
        </p:nvSpPr>
        <p:spPr>
          <a:xfrm>
            <a:off x="3050178" y="1"/>
            <a:ext cx="5244736" cy="3763979"/>
          </a:xfrm>
          <a:prstGeom prst="rect">
            <a:avLst/>
          </a:prstGeom>
          <a:noFill/>
        </p:spPr>
        <p:txBody>
          <a:bodyPr wrap="square">
            <a:spAutoFit/>
          </a:bodyPr>
          <a:lstStyle/>
          <a:p>
            <a:endParaRPr lang="en-US" dirty="0"/>
          </a:p>
          <a:p>
            <a:endParaRPr lang="en-US" dirty="0"/>
          </a:p>
          <a:p>
            <a:endParaRPr lang="en-US" dirty="0"/>
          </a:p>
          <a:p>
            <a:pPr algn="ctr">
              <a:lnSpc>
                <a:spcPct val="200000"/>
              </a:lnSpc>
            </a:pPr>
            <a:r>
              <a:rPr lang="en-US" sz="2400" dirty="0"/>
              <a:t>Institutional Affiliation</a:t>
            </a:r>
          </a:p>
          <a:p>
            <a:pPr algn="ctr">
              <a:lnSpc>
                <a:spcPct val="200000"/>
              </a:lnSpc>
            </a:pPr>
            <a:r>
              <a:rPr lang="en-US" sz="2400" dirty="0"/>
              <a:t>Professor’s Name</a:t>
            </a:r>
          </a:p>
          <a:p>
            <a:pPr algn="ctr">
              <a:lnSpc>
                <a:spcPct val="200000"/>
              </a:lnSpc>
            </a:pPr>
            <a:r>
              <a:rPr lang="en-US" sz="2400" dirty="0"/>
              <a:t>Student’s Name</a:t>
            </a:r>
          </a:p>
          <a:p>
            <a:pPr algn="ctr">
              <a:lnSpc>
                <a:spcPct val="200000"/>
              </a:lnSpc>
            </a:pPr>
            <a:r>
              <a:rPr lang="en-US" sz="2400" dirty="0"/>
              <a:t>Date</a:t>
            </a:r>
          </a:p>
        </p:txBody>
      </p:sp>
    </p:spTree>
    <p:extLst>
      <p:ext uri="{BB962C8B-B14F-4D97-AF65-F5344CB8AC3E}">
        <p14:creationId xmlns:p14="http://schemas.microsoft.com/office/powerpoint/2010/main" val="2909107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97CC7-95A5-41B4-AC53-0D01D2DB6633}"/>
              </a:ext>
            </a:extLst>
          </p:cNvPr>
          <p:cNvSpPr>
            <a:spLocks noGrp="1"/>
          </p:cNvSpPr>
          <p:nvPr>
            <p:ph type="title"/>
          </p:nvPr>
        </p:nvSpPr>
        <p:spPr>
          <a:xfrm>
            <a:off x="677334" y="609601"/>
            <a:ext cx="7882204" cy="370787"/>
          </a:xfrm>
        </p:spPr>
        <p:txBody>
          <a:bodyPr>
            <a:noAutofit/>
          </a:bodyPr>
          <a:lstStyle/>
          <a:p>
            <a:pPr algn="ctr"/>
            <a:r>
              <a:rPr lang="en-US" sz="2000" b="1" dirty="0">
                <a:solidFill>
                  <a:srgbClr val="00B0F0"/>
                </a:solidFill>
              </a:rPr>
              <a:t>HISTORY OF TRICARE</a:t>
            </a:r>
            <a:br>
              <a:rPr lang="en-US" sz="2000" b="1" dirty="0">
                <a:solidFill>
                  <a:schemeClr val="tx1"/>
                </a:solidFill>
              </a:rPr>
            </a:br>
            <a:endParaRPr lang="en-US" sz="2000" dirty="0">
              <a:solidFill>
                <a:schemeClr val="tx1"/>
              </a:solidFill>
            </a:endParaRPr>
          </a:p>
        </p:txBody>
      </p:sp>
      <p:sp>
        <p:nvSpPr>
          <p:cNvPr id="3" name="TextBox 2">
            <a:extLst>
              <a:ext uri="{FF2B5EF4-FFF2-40B4-BE49-F238E27FC236}">
                <a16:creationId xmlns:a16="http://schemas.microsoft.com/office/drawing/2014/main" id="{484676DD-2B02-4DA7-98B6-12126D5FEDEB}"/>
              </a:ext>
            </a:extLst>
          </p:cNvPr>
          <p:cNvSpPr txBox="1"/>
          <p:nvPr/>
        </p:nvSpPr>
        <p:spPr>
          <a:xfrm>
            <a:off x="603315" y="1253765"/>
            <a:ext cx="9521073" cy="4197559"/>
          </a:xfrm>
          <a:prstGeom prst="rect">
            <a:avLst/>
          </a:prstGeom>
          <a:noFill/>
        </p:spPr>
        <p:txBody>
          <a:bodyPr wrap="square" rtlCol="0">
            <a:spAutoFit/>
          </a:bodyPr>
          <a:lstStyle/>
          <a:p>
            <a:pPr marL="28575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Health care delivery systems are structured intricate networks including organizations of people, resources and developed institutions that work together to deliver health care services that meet the needs of targeted populations. </a:t>
            </a:r>
          </a:p>
          <a:p>
            <a:pPr marL="28575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Tricare is the system that combines resources of civilian healthcare services with military clinics and hospitals to offer such health services to military members all over the world. </a:t>
            </a:r>
          </a:p>
          <a:p>
            <a:pPr marL="28575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Tricare offers different types of covers including; Prime, Select, Young adult and Tricare for Life. </a:t>
            </a:r>
          </a:p>
          <a:p>
            <a:pPr marL="28575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The healthcare system has evolved hugely over the years taking it a step at a time in figuring out how to manage cost of providing health care options to millions. </a:t>
            </a:r>
          </a:p>
          <a:p>
            <a:pPr marL="28575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Tricare has stayed true to their mission since founding which was to offer healthcare to eligible beneficiaries and their respective families (TRICARE.mil Staff, 2021). </a:t>
            </a:r>
          </a:p>
        </p:txBody>
      </p:sp>
    </p:spTree>
    <p:extLst>
      <p:ext uri="{BB962C8B-B14F-4D97-AF65-F5344CB8AC3E}">
        <p14:creationId xmlns:p14="http://schemas.microsoft.com/office/powerpoint/2010/main" val="84111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17BF2-5369-4E7F-B834-997CAD2B3565}"/>
              </a:ext>
            </a:extLst>
          </p:cNvPr>
          <p:cNvSpPr>
            <a:spLocks noGrp="1"/>
          </p:cNvSpPr>
          <p:nvPr>
            <p:ph type="title"/>
          </p:nvPr>
        </p:nvSpPr>
        <p:spPr>
          <a:xfrm>
            <a:off x="677334" y="609600"/>
            <a:ext cx="7689426" cy="594360"/>
          </a:xfrm>
        </p:spPr>
        <p:txBody>
          <a:bodyPr>
            <a:normAutofit fontScale="90000"/>
          </a:bodyPr>
          <a:lstStyle/>
          <a:p>
            <a:pPr algn="ctr"/>
            <a:r>
              <a:rPr lang="en-US" sz="2400" b="1" dirty="0">
                <a:solidFill>
                  <a:srgbClr val="00B0F0"/>
                </a:solidFill>
              </a:rPr>
              <a:t>Tricare Plans and their eligibility.</a:t>
            </a:r>
            <a:br>
              <a:rPr lang="en-US" sz="2400" b="1" dirty="0">
                <a:solidFill>
                  <a:schemeClr val="tx1"/>
                </a:solidFill>
              </a:rPr>
            </a:br>
            <a:endParaRPr lang="en-US" sz="2400" dirty="0">
              <a:solidFill>
                <a:schemeClr val="tx1"/>
              </a:solidFill>
            </a:endParaRPr>
          </a:p>
        </p:txBody>
      </p:sp>
      <p:sp>
        <p:nvSpPr>
          <p:cNvPr id="3" name="TextBox 2">
            <a:extLst>
              <a:ext uri="{FF2B5EF4-FFF2-40B4-BE49-F238E27FC236}">
                <a16:creationId xmlns:a16="http://schemas.microsoft.com/office/drawing/2014/main" id="{1E0E2EAF-9A49-4E2C-AC33-958D35E8696C}"/>
              </a:ext>
            </a:extLst>
          </p:cNvPr>
          <p:cNvSpPr txBox="1"/>
          <p:nvPr/>
        </p:nvSpPr>
        <p:spPr>
          <a:xfrm>
            <a:off x="189654" y="1203960"/>
            <a:ext cx="10402146" cy="2585323"/>
          </a:xfrm>
          <a:prstGeom prst="rect">
            <a:avLst/>
          </a:prstGeom>
          <a:noFill/>
        </p:spPr>
        <p:txBody>
          <a:bodyPr wrap="square" rtlCol="0">
            <a:spAutoFit/>
          </a:bodyPr>
          <a:lstStyle/>
          <a:p>
            <a:pPr marL="285750" indent="-285750">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Tricare Prime – Managed option available in Prime Service areas. </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Tricare Select - Self-managed, preferred-provider option. </a:t>
            </a:r>
          </a:p>
          <a:p>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Tricare Young adult -  Plan that qualified adults can purchase after their eligibility for "Normal" TRICARE coverage ends at age 21 or 22+ if enrolled in college. </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TRICARE for Life -  In general, certain retired TRICARE beneficiaries must enroll in Medicare and pay Medicare Part B premiums to retain TRICARE coverage. </a:t>
            </a:r>
          </a:p>
        </p:txBody>
      </p:sp>
    </p:spTree>
    <p:extLst>
      <p:ext uri="{BB962C8B-B14F-4D97-AF65-F5344CB8AC3E}">
        <p14:creationId xmlns:p14="http://schemas.microsoft.com/office/powerpoint/2010/main" val="1229111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84A9-2A27-489C-824C-C36CF7A6D070}"/>
              </a:ext>
            </a:extLst>
          </p:cNvPr>
          <p:cNvSpPr>
            <a:spLocks noGrp="1"/>
          </p:cNvSpPr>
          <p:nvPr>
            <p:ph type="title"/>
          </p:nvPr>
        </p:nvSpPr>
        <p:spPr>
          <a:xfrm>
            <a:off x="677334" y="609600"/>
            <a:ext cx="8596668" cy="929640"/>
          </a:xfrm>
        </p:spPr>
        <p:txBody>
          <a:bodyPr/>
          <a:lstStyle/>
          <a:p>
            <a:r>
              <a:rPr lang="en-US" b="1" dirty="0"/>
              <a:t>PROBLEM STATEMENT</a:t>
            </a:r>
            <a:endParaRPr lang="en-US" dirty="0"/>
          </a:p>
        </p:txBody>
      </p:sp>
      <p:sp>
        <p:nvSpPr>
          <p:cNvPr id="4" name="TextBox 3">
            <a:extLst>
              <a:ext uri="{FF2B5EF4-FFF2-40B4-BE49-F238E27FC236}">
                <a16:creationId xmlns:a16="http://schemas.microsoft.com/office/drawing/2014/main" id="{1714E5E5-23F9-4148-B498-88A8A0F765D7}"/>
              </a:ext>
            </a:extLst>
          </p:cNvPr>
          <p:cNvSpPr txBox="1"/>
          <p:nvPr/>
        </p:nvSpPr>
        <p:spPr>
          <a:xfrm>
            <a:off x="167640" y="1539240"/>
            <a:ext cx="10789920" cy="3365473"/>
          </a:xfrm>
          <a:prstGeom prst="rect">
            <a:avLst/>
          </a:prstGeom>
          <a:noFill/>
        </p:spPr>
        <p:txBody>
          <a:bodyPr wrap="square" rtlCol="0">
            <a:spAutoFit/>
          </a:bodyPr>
          <a:lstStyle/>
          <a:p>
            <a:pPr marL="28575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While it is obvious that large organizations are prone to have problems, Tricare is no exception.</a:t>
            </a:r>
          </a:p>
          <a:p>
            <a:pPr marL="28575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 Although the health care delivery system covers most medical services, there quite a few left uncovered that need to be addressed. </a:t>
            </a:r>
          </a:p>
          <a:p>
            <a:pPr marL="28575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Ranging from physical therapy, wellness and abortion. The program does not cover abortion for pregnant women unless the mother is at risk. </a:t>
            </a:r>
          </a:p>
          <a:p>
            <a:pPr marL="28575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Being that abortion is a controversial yet essential medical service, it needs to be covered fully, from preparation of procedure to after procedure medication and check ups</a:t>
            </a:r>
            <a:r>
              <a:rPr lang="en-US" dirty="0"/>
              <a:t>. </a:t>
            </a:r>
          </a:p>
          <a:p>
            <a:pPr>
              <a:lnSpc>
                <a:spcPct val="150000"/>
              </a:lnSpc>
            </a:pPr>
            <a:endParaRPr lang="en-US" dirty="0"/>
          </a:p>
        </p:txBody>
      </p:sp>
    </p:spTree>
    <p:extLst>
      <p:ext uri="{BB962C8B-B14F-4D97-AF65-F5344CB8AC3E}">
        <p14:creationId xmlns:p14="http://schemas.microsoft.com/office/powerpoint/2010/main" val="3634091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66F3D-8EF0-42BA-BD4D-E32CCD4E7E1B}"/>
              </a:ext>
            </a:extLst>
          </p:cNvPr>
          <p:cNvSpPr>
            <a:spLocks noGrp="1"/>
          </p:cNvSpPr>
          <p:nvPr>
            <p:ph type="title"/>
          </p:nvPr>
        </p:nvSpPr>
        <p:spPr>
          <a:xfrm>
            <a:off x="677334" y="609600"/>
            <a:ext cx="8596668" cy="853440"/>
          </a:xfrm>
        </p:spPr>
        <p:txBody>
          <a:bodyPr/>
          <a:lstStyle/>
          <a:p>
            <a:r>
              <a:rPr lang="en-US" dirty="0"/>
              <a:t>ADVANTAGES &amp; DISADVANTAGES</a:t>
            </a:r>
          </a:p>
        </p:txBody>
      </p:sp>
      <p:sp>
        <p:nvSpPr>
          <p:cNvPr id="3" name="Text Placeholder 2">
            <a:extLst>
              <a:ext uri="{FF2B5EF4-FFF2-40B4-BE49-F238E27FC236}">
                <a16:creationId xmlns:a16="http://schemas.microsoft.com/office/drawing/2014/main" id="{8C6BC8A6-617C-422B-B106-339E55937783}"/>
              </a:ext>
            </a:extLst>
          </p:cNvPr>
          <p:cNvSpPr>
            <a:spLocks noGrp="1"/>
          </p:cNvSpPr>
          <p:nvPr>
            <p:ph type="body" idx="1"/>
          </p:nvPr>
        </p:nvSpPr>
        <p:spPr>
          <a:xfrm>
            <a:off x="675744" y="1463040"/>
            <a:ext cx="4185623" cy="576262"/>
          </a:xfrm>
        </p:spPr>
        <p:txBody>
          <a:bodyPr/>
          <a:lstStyle/>
          <a:p>
            <a:r>
              <a:rPr lang="en-US" dirty="0"/>
              <a:t>ADVANTAGES				</a:t>
            </a:r>
          </a:p>
        </p:txBody>
      </p:sp>
      <p:sp>
        <p:nvSpPr>
          <p:cNvPr id="4" name="Content Placeholder 3">
            <a:extLst>
              <a:ext uri="{FF2B5EF4-FFF2-40B4-BE49-F238E27FC236}">
                <a16:creationId xmlns:a16="http://schemas.microsoft.com/office/drawing/2014/main" id="{7510AB3E-0D37-4A76-9825-3E84B88B066F}"/>
              </a:ext>
            </a:extLst>
          </p:cNvPr>
          <p:cNvSpPr>
            <a:spLocks noGrp="1"/>
          </p:cNvSpPr>
          <p:nvPr>
            <p:ph sz="half" idx="2"/>
          </p:nvPr>
        </p:nvSpPr>
        <p:spPr>
          <a:xfrm>
            <a:off x="675745" y="2316481"/>
            <a:ext cx="4185623" cy="3724882"/>
          </a:xfrm>
        </p:spPr>
        <p:txBody>
          <a:bodyPr>
            <a:normAutofit/>
          </a:bodyPr>
          <a:lstStyle/>
          <a:p>
            <a:r>
              <a:rPr lang="en-US" dirty="0">
                <a:latin typeface="Times New Roman" panose="02020603050405020304" pitchFamily="18" charset="0"/>
                <a:cs typeface="Times New Roman" panose="02020603050405020304" pitchFamily="18" charset="0"/>
              </a:rPr>
              <a:t>The healthcare delivery system aims to provide medical support to the military. </a:t>
            </a:r>
          </a:p>
          <a:p>
            <a:r>
              <a:rPr lang="en-US" dirty="0">
                <a:latin typeface="Times New Roman" panose="02020603050405020304" pitchFamily="18" charset="0"/>
                <a:cs typeface="Times New Roman" panose="02020603050405020304" pitchFamily="18" charset="0"/>
              </a:rPr>
              <a:t>TRICARE provides most outpatient and inpatient care services.</a:t>
            </a:r>
          </a:p>
          <a:p>
            <a:r>
              <a:rPr lang="en-US" dirty="0">
                <a:latin typeface="Times New Roman" panose="02020603050405020304" pitchFamily="18" charset="0"/>
                <a:cs typeface="Times New Roman" panose="02020603050405020304" pitchFamily="18" charset="0"/>
              </a:rPr>
              <a:t>Eligibility, application, and enrollment to covers provided by TRICARE is an easy process </a:t>
            </a:r>
          </a:p>
          <a:p>
            <a:r>
              <a:rPr lang="en-US" dirty="0">
                <a:latin typeface="Times New Roman" panose="02020603050405020304" pitchFamily="18" charset="0"/>
                <a:cs typeface="Times New Roman" panose="02020603050405020304" pitchFamily="18" charset="0"/>
              </a:rPr>
              <a:t>VA Loans -  are also known as Veteran affairs loans.</a:t>
            </a:r>
          </a:p>
          <a:p>
            <a:r>
              <a:rPr lang="en-US" dirty="0">
                <a:latin typeface="Times New Roman" panose="02020603050405020304" pitchFamily="18" charset="0"/>
                <a:cs typeface="Times New Roman" panose="02020603050405020304" pitchFamily="18" charset="0"/>
              </a:rPr>
              <a:t>Most TRICARE plans come with a healthcare provider, </a:t>
            </a:r>
          </a:p>
        </p:txBody>
      </p:sp>
      <p:sp>
        <p:nvSpPr>
          <p:cNvPr id="5" name="Text Placeholder 4">
            <a:extLst>
              <a:ext uri="{FF2B5EF4-FFF2-40B4-BE49-F238E27FC236}">
                <a16:creationId xmlns:a16="http://schemas.microsoft.com/office/drawing/2014/main" id="{BED87C21-C224-4292-B615-964C54E80AC0}"/>
              </a:ext>
            </a:extLst>
          </p:cNvPr>
          <p:cNvSpPr>
            <a:spLocks noGrp="1"/>
          </p:cNvSpPr>
          <p:nvPr>
            <p:ph type="body" sz="quarter" idx="3"/>
          </p:nvPr>
        </p:nvSpPr>
        <p:spPr>
          <a:xfrm>
            <a:off x="5088383" y="1463040"/>
            <a:ext cx="4185618" cy="576262"/>
          </a:xfrm>
        </p:spPr>
        <p:txBody>
          <a:bodyPr/>
          <a:lstStyle/>
          <a:p>
            <a:r>
              <a:rPr lang="en-US" dirty="0"/>
              <a:t>DISADVAMTAGES</a:t>
            </a:r>
          </a:p>
        </p:txBody>
      </p:sp>
      <p:sp>
        <p:nvSpPr>
          <p:cNvPr id="6" name="Content Placeholder 5">
            <a:extLst>
              <a:ext uri="{FF2B5EF4-FFF2-40B4-BE49-F238E27FC236}">
                <a16:creationId xmlns:a16="http://schemas.microsoft.com/office/drawing/2014/main" id="{53297CB8-A91F-4FE7-936D-4374E0C1D25C}"/>
              </a:ext>
            </a:extLst>
          </p:cNvPr>
          <p:cNvSpPr>
            <a:spLocks noGrp="1"/>
          </p:cNvSpPr>
          <p:nvPr>
            <p:ph sz="quarter" idx="4"/>
          </p:nvPr>
        </p:nvSpPr>
        <p:spPr>
          <a:xfrm>
            <a:off x="5088384" y="2316481"/>
            <a:ext cx="4185617" cy="3724882"/>
          </a:xfrm>
        </p:spPr>
        <p:txBody>
          <a:bodyPr>
            <a:normAutofit/>
          </a:bodyPr>
          <a:lstStyle/>
          <a:p>
            <a:r>
              <a:rPr lang="en-US" dirty="0">
                <a:latin typeface="Times New Roman" panose="02020603050405020304" pitchFamily="18" charset="0"/>
                <a:cs typeface="Times New Roman" panose="02020603050405020304" pitchFamily="18" charset="0"/>
              </a:rPr>
              <a:t>To be eligible </a:t>
            </a:r>
            <a:r>
              <a:rPr lang="en-US" dirty="0" err="1">
                <a:latin typeface="Times New Roman" panose="02020603050405020304" pitchFamily="18" charset="0"/>
                <a:cs typeface="Times New Roman" panose="02020603050405020304" pitchFamily="18" charset="0"/>
              </a:rPr>
              <a:t>fpr</a:t>
            </a:r>
            <a:r>
              <a:rPr lang="en-US" dirty="0">
                <a:latin typeface="Times New Roman" panose="02020603050405020304" pitchFamily="18" charset="0"/>
                <a:cs typeface="Times New Roman" panose="02020603050405020304" pitchFamily="18" charset="0"/>
              </a:rPr>
              <a:t> some healthcare services, there needs to be prior authorization for some services.</a:t>
            </a:r>
          </a:p>
          <a:p>
            <a:r>
              <a:rPr lang="en-US" dirty="0">
                <a:latin typeface="Times New Roman" panose="02020603050405020304" pitchFamily="18" charset="0"/>
                <a:cs typeface="Times New Roman" panose="02020603050405020304" pitchFamily="18" charset="0"/>
              </a:rPr>
              <a:t>Does not cover abortion procedures for pregnant women unless the mother's life is at imminent risk.</a:t>
            </a:r>
          </a:p>
          <a:p>
            <a:r>
              <a:rPr lang="en-US" dirty="0">
                <a:latin typeface="Times New Roman" panose="02020603050405020304" pitchFamily="18" charset="0"/>
                <a:cs typeface="Times New Roman" panose="02020603050405020304" pitchFamily="18" charset="0"/>
              </a:rPr>
              <a:t>Despite Tricare having an outward cheap nature, some costs and charges come in the form of premiums and per annum deductibles. The most cost-friendly plan is Tricare Prime.</a:t>
            </a:r>
          </a:p>
          <a:p>
            <a:endParaRPr lang="en-US" dirty="0"/>
          </a:p>
        </p:txBody>
      </p:sp>
    </p:spTree>
    <p:extLst>
      <p:ext uri="{BB962C8B-B14F-4D97-AF65-F5344CB8AC3E}">
        <p14:creationId xmlns:p14="http://schemas.microsoft.com/office/powerpoint/2010/main" val="2031387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B6BBC-5ECD-4133-8717-C6D2805FFB59}"/>
              </a:ext>
            </a:extLst>
          </p:cNvPr>
          <p:cNvSpPr>
            <a:spLocks noGrp="1"/>
          </p:cNvSpPr>
          <p:nvPr>
            <p:ph type="title"/>
          </p:nvPr>
        </p:nvSpPr>
        <p:spPr/>
        <p:txBody>
          <a:bodyPr>
            <a:normAutofit fontScale="90000"/>
          </a:bodyPr>
          <a:lstStyle/>
          <a:p>
            <a:r>
              <a:rPr lang="en-US" b="1" dirty="0"/>
              <a:t>Role of Government in Improving TRICARE health care.</a:t>
            </a:r>
            <a:br>
              <a:rPr lang="en-US" b="1" dirty="0"/>
            </a:br>
            <a:endParaRPr lang="en-US" dirty="0"/>
          </a:p>
        </p:txBody>
      </p:sp>
      <p:sp>
        <p:nvSpPr>
          <p:cNvPr id="3" name="TextBox 2">
            <a:extLst>
              <a:ext uri="{FF2B5EF4-FFF2-40B4-BE49-F238E27FC236}">
                <a16:creationId xmlns:a16="http://schemas.microsoft.com/office/drawing/2014/main" id="{63C03C7E-2937-4114-8DA0-3B3B908C1F38}"/>
              </a:ext>
            </a:extLst>
          </p:cNvPr>
          <p:cNvSpPr txBox="1"/>
          <p:nvPr/>
        </p:nvSpPr>
        <p:spPr>
          <a:xfrm>
            <a:off x="533400" y="1930400"/>
            <a:ext cx="10088880" cy="2308324"/>
          </a:xfrm>
          <a:prstGeom prst="rect">
            <a:avLst/>
          </a:prstGeom>
          <a:noFill/>
        </p:spPr>
        <p:txBody>
          <a:bodyPr wrap="square" rtlCol="0">
            <a:spAutoFit/>
          </a:bodyPr>
          <a:lstStyle/>
          <a:p>
            <a:pPr marL="285750" indent="-285750">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The government should take active steps in setting aside more Funds.</a:t>
            </a:r>
          </a:p>
          <a:p>
            <a:pPr marL="285750" indent="-285750">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Skewed distribution of health facilities across all regions. </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The government should ensure that Applied health services research is expanded and majorly emphasize and stress the development of knowledge, strategies, and tools that can impact quality enhancement in a wide variety of settings</a:t>
            </a:r>
          </a:p>
        </p:txBody>
      </p:sp>
    </p:spTree>
    <p:extLst>
      <p:ext uri="{BB962C8B-B14F-4D97-AF65-F5344CB8AC3E}">
        <p14:creationId xmlns:p14="http://schemas.microsoft.com/office/powerpoint/2010/main" val="1402642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425FB-82EC-449F-8451-1B0C84669998}"/>
              </a:ext>
            </a:extLst>
          </p:cNvPr>
          <p:cNvSpPr>
            <a:spLocks noGrp="1"/>
          </p:cNvSpPr>
          <p:nvPr>
            <p:ph type="title"/>
          </p:nvPr>
        </p:nvSpPr>
        <p:spPr/>
        <p:txBody>
          <a:bodyPr>
            <a:normAutofit fontScale="90000"/>
          </a:bodyPr>
          <a:lstStyle/>
          <a:p>
            <a:r>
              <a:rPr lang="en-US" b="1" dirty="0"/>
              <a:t>Strategic plan for integrating rigorous knowledge development processes.</a:t>
            </a:r>
            <a:br>
              <a:rPr lang="en-US" b="1" dirty="0"/>
            </a:br>
            <a:endParaRPr lang="en-US" dirty="0"/>
          </a:p>
        </p:txBody>
      </p:sp>
      <p:sp>
        <p:nvSpPr>
          <p:cNvPr id="3" name="TextBox 2">
            <a:extLst>
              <a:ext uri="{FF2B5EF4-FFF2-40B4-BE49-F238E27FC236}">
                <a16:creationId xmlns:a16="http://schemas.microsoft.com/office/drawing/2014/main" id="{19493146-1746-43F9-BB94-F52595F5C7AB}"/>
              </a:ext>
            </a:extLst>
          </p:cNvPr>
          <p:cNvSpPr txBox="1"/>
          <p:nvPr/>
        </p:nvSpPr>
        <p:spPr>
          <a:xfrm>
            <a:off x="411480" y="1788280"/>
            <a:ext cx="9677400" cy="4197559"/>
          </a:xfrm>
          <a:prstGeom prst="rect">
            <a:avLst/>
          </a:prstGeom>
          <a:noFill/>
        </p:spPr>
        <p:txBody>
          <a:bodyPr wrap="square" rtlCol="0">
            <a:spAutoFit/>
          </a:bodyPr>
          <a:lstStyle/>
          <a:p>
            <a:pPr>
              <a:lnSpc>
                <a:spcPct val="150000"/>
              </a:lnSpc>
            </a:pPr>
            <a:r>
              <a:rPr lang="en-US" dirty="0">
                <a:latin typeface="Times New Roman" panose="02020603050405020304" pitchFamily="18" charset="0"/>
                <a:cs typeface="Times New Roman" panose="02020603050405020304" pitchFamily="18" charset="0"/>
              </a:rPr>
              <a:t>To integrate rigorous knowledge development processes efficiently, a strategic plan will be needed to obtain the best and up-to-date information and make correct use of said information;</a:t>
            </a:r>
          </a:p>
          <a:p>
            <a:pPr>
              <a:lnSpc>
                <a:spcPct val="150000"/>
              </a:lnSpc>
            </a:pPr>
            <a:endParaRPr lang="en-US" dirty="0">
              <a:latin typeface="Times New Roman" panose="02020603050405020304" pitchFamily="18" charset="0"/>
              <a:cs typeface="Times New Roman" panose="02020603050405020304" pitchFamily="18" charset="0"/>
            </a:endParaRPr>
          </a:p>
          <a:p>
            <a:pPr marL="285750" lvl="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Strategic objective/Vision setting – For the knowledge development process to begin, it is only right to have a clear picture of the goal and vision. Also, the main objective of the strategic plan is to depict how to integrate vigorous development processes in improving Tricare health care.</a:t>
            </a:r>
          </a:p>
          <a:p>
            <a:pPr marL="285750" lvl="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Analysis – Analysis of existing healthcare systems to find what can be improved. To better understand the health care system along with the advantages and disadvantages of each.</a:t>
            </a:r>
          </a:p>
          <a:p>
            <a:pPr marL="285750" lvl="0" indent="-285750">
              <a:lnSpc>
                <a:spcPct val="15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Strategy execution – translating the high-level plan with the help of findings into more operation and action items.</a:t>
            </a:r>
          </a:p>
        </p:txBody>
      </p:sp>
    </p:spTree>
    <p:extLst>
      <p:ext uri="{BB962C8B-B14F-4D97-AF65-F5344CB8AC3E}">
        <p14:creationId xmlns:p14="http://schemas.microsoft.com/office/powerpoint/2010/main" val="925576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0028D-3A58-4146-9CCD-2BF8239133A4}"/>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a16="http://schemas.microsoft.com/office/drawing/2014/main" id="{AFF7E88C-CD14-4E9A-935E-A242907FCEC9}"/>
              </a:ext>
            </a:extLst>
          </p:cNvPr>
          <p:cNvSpPr>
            <a:spLocks noGrp="1"/>
          </p:cNvSpPr>
          <p:nvPr>
            <p:ph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Congressional Research Service (CRS). (2020). Defense Primer: Military Health System. Washington: Congressional Research Service (CRS).</a:t>
            </a:r>
          </a:p>
          <a:p>
            <a:r>
              <a:rPr lang="en-US" dirty="0">
                <a:latin typeface="Times New Roman" panose="02020603050405020304" pitchFamily="18" charset="0"/>
                <a:cs typeface="Times New Roman" panose="02020603050405020304" pitchFamily="18" charset="0"/>
              </a:rPr>
              <a:t>Medicine, N. L. (2018). The roles of government in improving health care quality and safety. </a:t>
            </a:r>
            <a:r>
              <a:rPr lang="en-US" dirty="0" err="1">
                <a:latin typeface="Times New Roman" panose="02020603050405020304" pitchFamily="18" charset="0"/>
                <a:cs typeface="Times New Roman" panose="02020603050405020304" pitchFamily="18" charset="0"/>
              </a:rPr>
              <a:t>Bedesa</a:t>
            </a:r>
            <a:r>
              <a:rPr lang="en-US" dirty="0">
                <a:latin typeface="Times New Roman" panose="02020603050405020304" pitchFamily="18" charset="0"/>
                <a:cs typeface="Times New Roman" panose="02020603050405020304" pitchFamily="18" charset="0"/>
              </a:rPr>
              <a:t>: https://pubmed.ncbi.nlm.nih.gov/14738036/.</a:t>
            </a:r>
          </a:p>
          <a:p>
            <a:r>
              <a:rPr lang="en-US" dirty="0">
                <a:latin typeface="Times New Roman" panose="02020603050405020304" pitchFamily="18" charset="0"/>
                <a:cs typeface="Times New Roman" panose="02020603050405020304" pitchFamily="18" charset="0"/>
              </a:rPr>
              <a:t>Military Health System Communications Office. (11/25/2020, dec). TRICARE Select Group A beneficiaries to pay enrollment fees in 2021. Retrieved from www.health.mil: https://www.health.mil/News/Articles/2020/11/25/TRICARE-Select-Group-A-beneficiaries-to-pay-enrollment-fees-in-2021</a:t>
            </a:r>
          </a:p>
          <a:p>
            <a:r>
              <a:rPr lang="en-US" dirty="0">
                <a:latin typeface="Times New Roman" panose="02020603050405020304" pitchFamily="18" charset="0"/>
                <a:cs typeface="Times New Roman" panose="02020603050405020304" pitchFamily="18" charset="0"/>
              </a:rPr>
              <a:t>Military.com. (n.d.). VA Loans. Retrieved from Military.com Network: https://www.military.com/money/va-loans</a:t>
            </a:r>
          </a:p>
          <a:p>
            <a:r>
              <a:rPr lang="en-US" dirty="0">
                <a:latin typeface="Times New Roman" panose="02020603050405020304" pitchFamily="18" charset="0"/>
                <a:cs typeface="Times New Roman" panose="02020603050405020304" pitchFamily="18" charset="0"/>
              </a:rPr>
              <a:t>org, V. (n.d.). the-pros-and-cons. Retrieved from VA.org: https://va.org/the-pros-and-cons/</a:t>
            </a:r>
          </a:p>
          <a:p>
            <a:r>
              <a:rPr lang="en-US" dirty="0">
                <a:latin typeface="Times New Roman" panose="02020603050405020304" pitchFamily="18" charset="0"/>
                <a:cs typeface="Times New Roman" panose="02020603050405020304" pitchFamily="18" charset="0"/>
              </a:rPr>
              <a:t>RICARE. (2016). TRICARE Young Adult. Retrieved from https://www.tricare.mil/Plans/HealthPlans/TYA</a:t>
            </a:r>
          </a:p>
          <a:p>
            <a:r>
              <a:rPr lang="en-US" dirty="0">
                <a:latin typeface="Times New Roman" panose="02020603050405020304" pitchFamily="18" charset="0"/>
                <a:cs typeface="Times New Roman" panose="02020603050405020304" pitchFamily="18" charset="0"/>
              </a:rPr>
              <a:t>TRICARE Select. (n.d.). Retrieved from www.tricare.mil: https://www.tricare.mil/select</a:t>
            </a:r>
          </a:p>
          <a:p>
            <a:r>
              <a:rPr lang="en-US" dirty="0">
                <a:latin typeface="Times New Roman" panose="02020603050405020304" pitchFamily="18" charset="0"/>
                <a:cs typeface="Times New Roman" panose="02020603050405020304" pitchFamily="18" charset="0"/>
              </a:rPr>
              <a:t>TRICARE.mil Staff. (2021, JAN 7/1/2021). Delivering-Readiness-The-Evolution-of-TRICARE. Retrieved from www.health.mil: https://www.health.mil/News/Articles/2021/07/01/Delivering-Readiness-The-Evolution-of-TRICARE</a:t>
            </a:r>
          </a:p>
          <a:p>
            <a:r>
              <a:rPr lang="en-US" dirty="0">
                <a:latin typeface="Times New Roman" panose="02020603050405020304" pitchFamily="18" charset="0"/>
                <a:cs typeface="Times New Roman" panose="02020603050405020304" pitchFamily="18" charset="0"/>
              </a:rPr>
              <a:t>Tricare.mil. (2018, MAY 6/5/2018). TRICARE For Life. Retrieved from TRICARE: https://www.tricare.mil/tfl</a:t>
            </a:r>
          </a:p>
          <a:p>
            <a:endParaRPr lang="en-US" dirty="0"/>
          </a:p>
        </p:txBody>
      </p:sp>
    </p:spTree>
    <p:extLst>
      <p:ext uri="{BB962C8B-B14F-4D97-AF65-F5344CB8AC3E}">
        <p14:creationId xmlns:p14="http://schemas.microsoft.com/office/powerpoint/2010/main" val="815325437"/>
      </p:ext>
    </p:extLst>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TotalTime>
  <Words>2243</Words>
  <Application>Microsoft Office PowerPoint</Application>
  <PresentationFormat>Widescreen</PresentationFormat>
  <Paragraphs>98</Paragraphs>
  <Slides>9</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Times New Roman</vt:lpstr>
      <vt:lpstr>Trebuchet MS</vt:lpstr>
      <vt:lpstr>Wingdings</vt:lpstr>
      <vt:lpstr>Wingdings 3</vt:lpstr>
      <vt:lpstr>Facet</vt:lpstr>
      <vt:lpstr>PowerPoint Presentation</vt:lpstr>
      <vt:lpstr>PowerPoint Presentation</vt:lpstr>
      <vt:lpstr>HISTORY OF TRICARE </vt:lpstr>
      <vt:lpstr>Tricare Plans and their eligibility. </vt:lpstr>
      <vt:lpstr>PROBLEM STATEMENT</vt:lpstr>
      <vt:lpstr>ADVANTAGES &amp; DISADVANTAGES</vt:lpstr>
      <vt:lpstr>Role of Government in Improving TRICARE health care. </vt:lpstr>
      <vt:lpstr>Strategic plan for integrating rigorous knowledge development processes.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TRICARE HEALTH CARE DELIVERY SYSTEM</dc:title>
  <dc:creator>NDUBA LYDIA (EXT)</dc:creator>
  <cp:lastModifiedBy>user</cp:lastModifiedBy>
  <cp:revision>2</cp:revision>
  <dcterms:created xsi:type="dcterms:W3CDTF">2021-08-03T19:27:07Z</dcterms:created>
  <dcterms:modified xsi:type="dcterms:W3CDTF">2021-08-03T21:00:45Z</dcterms:modified>
</cp:coreProperties>
</file>